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8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DEAF6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/>
        </p:nvSpPr>
        <p:spPr>
          <a:xfrm>
            <a:off x="428368" y="169976"/>
            <a:ext cx="1116227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PhD Framework for Nazarbayev University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601362" y="768959"/>
            <a:ext cx="1098927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48 Month “2+4” 240 ECTS Structured Program with Taught &amp; Research Elements 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1" name="Google Shape;91;p13"/>
          <p:cNvGrpSpPr/>
          <p:nvPr/>
        </p:nvGrpSpPr>
        <p:grpSpPr>
          <a:xfrm>
            <a:off x="626142" y="6242177"/>
            <a:ext cx="10966635" cy="438542"/>
            <a:chOff x="1138335" y="5850291"/>
            <a:chExt cx="9255968" cy="438542"/>
          </a:xfrm>
        </p:grpSpPr>
        <p:sp>
          <p:nvSpPr>
            <p:cNvPr id="92" name="Google Shape;92;p13"/>
            <p:cNvSpPr/>
            <p:nvPr/>
          </p:nvSpPr>
          <p:spPr>
            <a:xfrm>
              <a:off x="1138335" y="5850294"/>
              <a:ext cx="2313992" cy="438539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757070"/>
                  </a:solidFill>
                  <a:latin typeface="Calibri"/>
                  <a:ea typeface="Calibri"/>
                  <a:cs typeface="Calibri"/>
                  <a:sym typeface="Calibri"/>
                </a:rPr>
                <a:t>Year 1</a:t>
              </a:r>
              <a:endParaRPr b="0" i="0" sz="1800" u="none" cap="none" strike="noStrike">
                <a:solidFill>
                  <a:srgbClr val="75707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3452327" y="5850291"/>
              <a:ext cx="2313992" cy="438539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757070"/>
                  </a:solidFill>
                  <a:latin typeface="Calibri"/>
                  <a:ea typeface="Calibri"/>
                  <a:cs typeface="Calibri"/>
                  <a:sym typeface="Calibri"/>
                </a:rPr>
                <a:t>Year 2</a:t>
              </a:r>
              <a:endParaRPr b="0" i="0" sz="1800" u="none" cap="none" strike="noStrike">
                <a:solidFill>
                  <a:srgbClr val="75707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8080311" y="5850291"/>
              <a:ext cx="2313992" cy="438539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757070"/>
                  </a:solidFill>
                  <a:latin typeface="Calibri"/>
                  <a:ea typeface="Calibri"/>
                  <a:cs typeface="Calibri"/>
                  <a:sym typeface="Calibri"/>
                </a:rPr>
                <a:t>Year 4 (&amp;5?)</a:t>
              </a:r>
              <a:endParaRPr b="0" i="0" sz="1800" u="none" cap="none" strike="noStrike">
                <a:solidFill>
                  <a:srgbClr val="75707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5766319" y="5850292"/>
              <a:ext cx="2313992" cy="438539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rgbClr val="2E75B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757070"/>
                  </a:solidFill>
                  <a:latin typeface="Calibri"/>
                  <a:ea typeface="Calibri"/>
                  <a:cs typeface="Calibri"/>
                  <a:sym typeface="Calibri"/>
                </a:rPr>
                <a:t>Year 3</a:t>
              </a:r>
              <a:endParaRPr b="0" i="0" sz="1800" u="none" cap="none" strike="noStrike">
                <a:solidFill>
                  <a:srgbClr val="75707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6" name="Google Shape;96;p13"/>
          <p:cNvSpPr/>
          <p:nvPr/>
        </p:nvSpPr>
        <p:spPr>
          <a:xfrm>
            <a:off x="626142" y="5668364"/>
            <a:ext cx="5464650" cy="484632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2E75B5"/>
              </a:gs>
              <a:gs pos="74000">
                <a:srgbClr val="B3D1EC"/>
              </a:gs>
              <a:gs pos="83000">
                <a:srgbClr val="B3D1EC"/>
              </a:gs>
              <a:gs pos="100000">
                <a:srgbClr val="CCE0F2"/>
              </a:gs>
            </a:gsLst>
            <a:lin ang="0" scaled="0"/>
          </a:gra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Phase I- PhD Student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3367801" y="5228405"/>
            <a:ext cx="8224977" cy="484632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2E75B5"/>
              </a:gs>
              <a:gs pos="74000">
                <a:srgbClr val="B3D1EC"/>
              </a:gs>
              <a:gs pos="83000">
                <a:srgbClr val="B3D1EC"/>
              </a:gs>
              <a:gs pos="100000">
                <a:srgbClr val="CCE0F2"/>
              </a:gs>
            </a:gsLst>
            <a:lin ang="10800000" scaled="0"/>
          </a:gra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Phase II – PhD Candidate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4920716" y="3371487"/>
            <a:ext cx="746449" cy="369332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9685729" y="3371487"/>
            <a:ext cx="746449" cy="369332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514865" y="1352686"/>
            <a:ext cx="43975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Phase I – PhD Student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(Research Readiness; 60 - 120 ECTS)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618416" y="2932305"/>
            <a:ext cx="3813805" cy="1200329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Research Connection: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Supervisory Identification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Pre-proposal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Graduate Seminar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618011" y="2022435"/>
            <a:ext cx="3814210" cy="92333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Discipline Knowledge: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Discipline Courses - Core/Track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Interdisciplinary Courses - Elective</a:t>
            </a:r>
            <a:endParaRPr/>
          </a:p>
        </p:txBody>
      </p:sp>
      <p:sp>
        <p:nvSpPr>
          <p:cNvPr id="103" name="Google Shape;103;p13"/>
          <p:cNvSpPr txBox="1"/>
          <p:nvPr/>
        </p:nvSpPr>
        <p:spPr>
          <a:xfrm>
            <a:off x="617562" y="4124444"/>
            <a:ext cx="3814660" cy="92333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Professional Development: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Transferable Skills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GTA - Min. 2 Semesters/Program</a:t>
            </a:r>
            <a:endParaRPr b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 rot="-5400000">
            <a:off x="3108092" y="3346968"/>
            <a:ext cx="3025340" cy="376272"/>
          </a:xfrm>
          <a:prstGeom prst="rect">
            <a:avLst/>
          </a:prstGeom>
          <a:solidFill>
            <a:srgbClr val="AEABAB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Comprehensive Exam</a:t>
            </a:r>
            <a:endParaRPr b="1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5717462" y="1352686"/>
            <a:ext cx="381790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Phase II – PhD Candidate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(Research/Thesis; 180-120 ECTS)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611034" y="2864327"/>
            <a:ext cx="959692" cy="1383652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3"/>
          <p:cNvSpPr txBox="1"/>
          <p:nvPr/>
        </p:nvSpPr>
        <p:spPr>
          <a:xfrm>
            <a:off x="10314169" y="1491185"/>
            <a:ext cx="155342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PhD Graduate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8" name="Google Shape;108;p13"/>
          <p:cNvGrpSpPr/>
          <p:nvPr/>
        </p:nvGrpSpPr>
        <p:grpSpPr>
          <a:xfrm>
            <a:off x="5780556" y="2145596"/>
            <a:ext cx="3780965" cy="2767552"/>
            <a:chOff x="5780556" y="2126210"/>
            <a:chExt cx="3780965" cy="2767552"/>
          </a:xfrm>
        </p:grpSpPr>
        <p:sp>
          <p:nvSpPr>
            <p:cNvPr id="109" name="Google Shape;109;p13"/>
            <p:cNvSpPr txBox="1"/>
            <p:nvPr/>
          </p:nvSpPr>
          <p:spPr>
            <a:xfrm>
              <a:off x="5781276" y="2495543"/>
              <a:ext cx="3393546" cy="1477328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Research Proposal/Defense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Thesis Research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Graduate Seminar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Research Mobility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Research Dissemination	</a:t>
              </a:r>
              <a:endParaRPr/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5780556" y="3970432"/>
              <a:ext cx="3394266" cy="92333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Professional Development: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Transferable Skills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GTA - Min. 2 Semesters/Program</a:t>
              </a:r>
              <a:endParaRPr b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 rot="-5400000">
              <a:off x="7988143" y="3320384"/>
              <a:ext cx="2767552" cy="379204"/>
            </a:xfrm>
            <a:prstGeom prst="rect">
              <a:avLst/>
            </a:prstGeom>
            <a:solidFill>
              <a:srgbClr val="AEABAB"/>
            </a:solidFill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Thesis/Defense</a:t>
              </a:r>
              <a:endParaRPr b="1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5780556" y="2126211"/>
              <a:ext cx="3394266" cy="369332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Research Praxis:</a:t>
              </a: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